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65" r:id="rId5"/>
    <p:sldId id="259" r:id="rId6"/>
    <p:sldId id="264" r:id="rId7"/>
    <p:sldId id="263" r:id="rId8"/>
    <p:sldId id="261" r:id="rId9"/>
    <p:sldId id="262" r:id="rId10"/>
    <p:sldId id="269" r:id="rId11"/>
    <p:sldId id="268" r:id="rId12"/>
    <p:sldId id="266" r:id="rId13"/>
    <p:sldId id="267" r:id="rId14"/>
    <p:sldId id="270" r:id="rId15"/>
    <p:sldId id="344" r:id="rId16"/>
    <p:sldId id="271" r:id="rId17"/>
    <p:sldId id="272" r:id="rId18"/>
    <p:sldId id="273" r:id="rId19"/>
    <p:sldId id="274" r:id="rId20"/>
    <p:sldId id="275" r:id="rId21"/>
    <p:sldId id="277" r:id="rId22"/>
    <p:sldId id="281" r:id="rId23"/>
    <p:sldId id="278" r:id="rId24"/>
    <p:sldId id="282" r:id="rId25"/>
    <p:sldId id="283" r:id="rId26"/>
    <p:sldId id="284" r:id="rId27"/>
    <p:sldId id="285" r:id="rId28"/>
    <p:sldId id="286" r:id="rId29"/>
    <p:sldId id="287" r:id="rId30"/>
    <p:sldId id="292" r:id="rId31"/>
    <p:sldId id="293" r:id="rId32"/>
    <p:sldId id="294" r:id="rId33"/>
    <p:sldId id="288" r:id="rId34"/>
    <p:sldId id="289" r:id="rId35"/>
    <p:sldId id="290" r:id="rId36"/>
    <p:sldId id="295" r:id="rId37"/>
    <p:sldId id="296" r:id="rId38"/>
    <p:sldId id="297" r:id="rId39"/>
    <p:sldId id="298" r:id="rId40"/>
    <p:sldId id="291" r:id="rId41"/>
    <p:sldId id="299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45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5" r:id="rId77"/>
    <p:sldId id="336" r:id="rId78"/>
    <p:sldId id="324" r:id="rId79"/>
    <p:sldId id="337" r:id="rId80"/>
    <p:sldId id="338" r:id="rId81"/>
    <p:sldId id="339" r:id="rId82"/>
    <p:sldId id="340" r:id="rId83"/>
    <p:sldId id="341" r:id="rId84"/>
    <p:sldId id="342" r:id="rId85"/>
    <p:sldId id="343" r:id="rId8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46"/>
    <p:restoredTop sz="94658"/>
  </p:normalViewPr>
  <p:slideViewPr>
    <p:cSldViewPr snapToGrid="0">
      <p:cViewPr varScale="1">
        <p:scale>
          <a:sx n="120" d="100"/>
          <a:sy n="120" d="100"/>
        </p:scale>
        <p:origin x="11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1249CF-159C-1C41-9069-514665D237AC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4CE2D-CEC4-2746-9756-2620CE18944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92436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57108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C7FEF-2979-25DC-3D9F-A68ADAB92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536682C-B89C-54EB-4D36-4B5FD51F83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7B8F48D-10AB-FC5F-AA26-09179CF6A8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366275-7BF4-AFA8-5877-F3CCC7F734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9974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D04AF-5D72-8014-A07A-032BBC231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C6DC4BE-6E18-F705-7B96-1B26B2205A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4948239-28B0-024C-E6FE-D781D62642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06E76A5-49A2-B357-7201-086E7796DE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087821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6F48D-00A2-4204-FE86-A8A6081C4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53D215E-2BFC-DE12-D399-5B6ABD01C5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39923EB-A399-CE16-2517-2BDEC4E06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FD1728E-C11E-9381-C8B0-099E5242C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5837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91889-99C8-3E94-DE24-30A548042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7B5A602-2F1D-8D3E-EA5A-A82B0D68F2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DAF1DED-7D8F-B3D8-C435-4C74E4774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2E6BFD2-8199-E24E-572C-E771AEBED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4089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D9AA3-FD9D-F762-D471-88B83660B5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4A09063-A166-39C6-35F7-54FFC9EE22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08A3D55-CA8A-F754-FB1B-0283F7BAA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AB3DC4-88B4-713F-B78B-FE7DE4A5F5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0451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EC3FA-336B-D2D0-E73A-FACDBD9E3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8AAEC76-6232-8274-A910-28533E689E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8B15B96-AD92-FC54-F3A1-F7438A6F97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CF4010-39ED-16E0-EF3C-713EDD2C5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36571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AFC88-8DA9-ECD2-EB3E-0CD63DF9C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CF0E291-252E-B889-C59D-18010997E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25E4C06-9276-2F45-8532-C1142608DC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4581FDD-FF6B-3E6A-B470-BDE6ED2FF9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784243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AB9E3E-F2A6-7F20-24F8-A9CE5BAB83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8E50AD2E-E78E-B8B4-3A9F-ED2F020DE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9FD1F63-88DB-9882-B5DC-673E988284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496F62-0036-9EF5-FB76-655E026C84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3748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2A06A-8EB4-1EEA-AA37-C1BC64AEB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228ED31-79DC-C2E7-91FF-649FE08619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1246380-EB86-7C49-65E3-A87F201BA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2532555-FBD2-B35E-A1C1-2FA474361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512125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ADC9F-89D9-78EA-C39E-777155A9DA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8222A5E-9942-BB64-1752-C1429D9578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B5FC270-E36B-843D-5FA9-4C8B373EFD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59D899A-B902-2E8F-C16F-93AC5FB5A4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92074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E6B9E-07F8-3139-F4E2-D259E5063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1DB5A27-3A73-8CCC-83CA-02789D51AD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0FED157-1F95-8B13-98D3-EA59225E34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7C6FFAB-00DD-2637-B30D-2B8831891B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65715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C8689-4DE4-DE80-11FF-7C4D75BD1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0D5F925-C824-58F1-0F10-D456B0B09F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AB7AE10-7583-5009-9279-031EF52FA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17F91F4-90D7-683B-C4C9-6285A20B35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870716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E925D-F8DF-8789-BC58-A638A4C00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9FCA3C8-2FF6-106C-05E6-B1E1E8C816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E583BEE-1A9B-B282-2808-D8910C2E3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88DD80-973C-5EF4-84B5-C517CA3118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69250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332FA-00D4-52EB-3BB8-A49B97628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78C5E14-A121-C32C-68C5-BDA65EC680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21D00F1-93E0-8027-2BE7-4206A44F6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71E6E9F-64DC-6676-CFC4-0E37C4A68E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44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229255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23E5F-0C53-3E26-4680-078307C35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8750E95-C076-CC0C-B48A-601C6457D7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D64208E-FAC4-79F1-5390-D72B753246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7F8B144-1730-EEAC-9D50-9AB72FF979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55807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644F1-85E2-014A-C82B-056B7E8DF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E7ECD6B8-FC38-226D-1929-9969995EF7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12C6549-9877-713C-0716-A116CD8D99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C9DC9026-B2C7-7E81-25FD-69DE4D7F98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92022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8D548-960E-813F-035A-56E5A0220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8FD98F3-F4AC-BD4A-A378-CDC6399EE2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EAD9BAD-1568-7AFE-85C5-3E571871DB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E2EB730-C88C-8203-9304-765AA01E12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20638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763D6-9B36-F72C-8081-B875C0D8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02C919B3-D6DE-C5C2-BDE3-F594270FC1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7E801319-C9B1-DEB0-D866-9CEF58CD63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BBB4E66-AC12-DBE3-5043-027DC30975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658645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78393-AF46-F1A6-9DD0-78DF5033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A803E1B-B74B-5067-CEE2-F3CCDA7EE4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2FA8ABB-B7BC-297C-0078-E27C29AE2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0564B8A-6F25-3489-C5AB-FFF081D7F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975400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CE5ABD-8FC9-7FAF-EA60-27037B2FC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7911DE6-3CF1-7D2B-1779-C022D5A8F7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0A09D94-29E8-98BB-88FC-52B2FEE870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8782BF4-4A17-680C-6D8D-3AC0D1E3FF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72081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5EE36B-7D84-1D68-BB66-9C338F786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A1B1E12-ECE7-A431-58AA-0DC12C66B5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F401BA7-4ADF-60F2-BAC8-AE1CFFE73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C8B45C2-F6F1-65CF-88FC-24457DE75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29729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C00808-D716-5BEC-8552-F15D0E082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43168B3-7415-9F18-46B8-9F01853D4A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D409531-C2AF-D645-F701-F5BC7CBDC1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79D739-2158-FDD1-FB5B-E3D63A6F0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378171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E6D12-5697-BF9B-188B-BAEB4B98A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4307D0A-0A06-0235-5E6D-43F1F81EF1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A5556CD-0CF5-DE80-50B4-F23ADAF3C7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DD1D942-A1CA-22C2-A636-B95C754B31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57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075804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14FA2B-43CD-9952-2EBC-0A1FA2C7B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7ACAC993-5BDB-67A6-F739-55145078E3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3233BCB-AD8B-6B8E-8766-77D0CEE9D1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E293644-F782-0AA4-590D-4976040970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58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89487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2A877-AC84-E46D-7CB8-D7C209A3D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4ADA1B0-EE94-0722-51AD-D83EDE3B83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3F2F47F-BEDF-BC3B-A6D2-B249123E57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F431279-05B4-798B-DC6F-5C664DF654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59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05000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DCCC98-1031-8AAE-FD4B-F3B52C7BC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DC48CDA-5408-45B9-6110-22B4172D2E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B80BE66-4A54-43A1-9392-E260A8FA5C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C77B605-ED8C-C579-10B4-B553B8287D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60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82307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4CA11-CB00-AEA6-A9FE-9CF54CCA9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C5F05F35-1ED6-6944-83A5-0961869D59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AE10E00-86FF-EA49-8452-D56F097FCA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509E4BD-A6D7-9472-B606-810F40C795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61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72770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96249-3D1D-2AE3-1520-BA5DF72A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AB7F4D61-B746-CA49-5CA5-59AC85A5AD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A2EC030-36CC-8DB7-B2FF-A2555266E1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CA6205-CF50-3DB0-4FF1-47C91C7E2F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62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568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DA7F0-D472-0961-F95E-774C34283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65A0224-592B-222C-7744-B961379FF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A25B8AF-515B-D153-01FA-125A2BC56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C73BBFA-118A-085D-6837-F904886D03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63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269293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5A3D1-0087-EC03-9877-3C9F5106D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96F0B94-792F-DAE0-8988-52A490886D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182C1EA-3889-A834-412D-DF8B79CABC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2A2F47E-6DCC-7E29-5BEA-27056518A2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64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862690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BBDC6-7B04-FD4B-A8A1-124957A3C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A9C736B-852F-6BFA-C05B-AC59374E5B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942701BB-327D-1585-33DA-712256A99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260D10A-4767-FE39-C100-537787B339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65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401132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77D6A-1037-54B3-0359-EDC61222F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6DCED94-C9AC-E543-3F2A-F5CD0501DC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03B68983-442B-5040-92E9-C3D6B283F4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C50F12A-ACE8-BB05-1472-098C7017A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66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9279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844C2-0071-6355-BDD0-0E3AE8A40A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12347435-D784-9B4C-5405-3565B1CAE6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6563564-B598-15B6-4C6E-C018DCB089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B532B92-DD28-814D-F102-383C8169E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947833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88612-2FB4-58D3-3FF2-580F44B92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E2612FE-0C02-E5BE-01B3-1769A92E8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6C17795A-BABC-0CB0-1D3D-895DD1AE39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DCE1818-72E7-0452-FFA4-93C3EE227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67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99468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2B597B-7BEF-3CE4-F6E1-6296BE1BE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FFB4C57F-2DC5-5223-141E-2BDC4D4F34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AEE6B610-CEF5-8D4D-D889-0214A470A2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F8C9B55-E342-BC94-DC0D-989ABA088F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68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3962163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CAA76-CF4C-6ADB-FB7F-5CF1C6FE2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71B59F4-78C7-B4D7-265E-F9F9535CBA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5027E47-6867-B5A7-AA11-3C89C0E209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B11735E-5440-8C82-BB6E-665BBE02B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69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926309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1F91-D5E7-7F9B-DA0A-3AD95905C5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CBAEE4E-359B-1B66-7748-519B20E67C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50BB503C-85FC-36CD-C398-2A9100E427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75DEB5D-8269-FE63-CA82-05EA463759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70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32974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C1A4B-55FC-9ADC-274A-DB4D9D869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6874AC00-3369-34E2-59DB-00AD525DB7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4A9F9E96-2F07-BF74-AC48-93E46242BB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8ABA879-E41C-A48F-64B7-05F9484D9D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71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69559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5525F2-15D2-4D4D-AAAF-30830D555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AC8F5F9-0544-0EA5-0CBF-145898CD3C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84A5787E-5FAC-5627-9BD7-8028752CBD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9349FAC-C60D-9A3F-6442-E47AA2C327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72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775335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B9EFD-3476-BCEB-1BC1-98B4D397D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313AD241-2A58-B583-84EA-BB203078D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B102B0EA-C609-F53C-09D6-A67047A1A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F735209-CC26-9A06-B797-05098C2872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73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094492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C547-A800-6AEB-9089-8F96DFE1A3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29EC7686-BC1A-4FD4-DF73-AB0880BCC2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DCC4A8FF-716C-8207-A55D-03FFB28915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127D5AA-C129-7D5A-36BB-EC1B761EF6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74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45500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2F9B07-FAE4-CAAE-D8D5-711C4BB57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152E853-DA1C-6AF0-6646-44F86B3273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21D124E-5237-DD3A-8664-B11D497074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8F82BA-E454-7371-9863-EC54444469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75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5400371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57C31-2FF1-36AE-5AF3-B4D73244A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97A90874-81BD-C4B9-6FA1-6D53985FEC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3EBCF812-E1E2-84C3-CB63-7536CF66E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EA5EF9-F992-7FC4-E2DF-9964EB74D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76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1791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C8CAAD-74E0-8C4B-4DAD-3748DCC25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DC600A1-F9CD-7D94-9D0A-33E3443BC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297C6AD-722D-B3D9-B488-F52071300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81547B3-C74D-A073-D65F-8D628FD168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55467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在</a:t>
            </a:r>
            <a:r>
              <a:rPr lang="en" altLang="zh-TW" dirty="0"/>
              <a:t>GitHub</a:t>
            </a:r>
            <a:r>
              <a:rPr lang="zh-TW" altLang="en-US" dirty="0"/>
              <a:t>點你自己的頭像，選擇</a:t>
            </a:r>
            <a:r>
              <a:rPr lang="en" altLang="zh-TW" dirty="0"/>
              <a:t>Settings</a:t>
            </a:r>
            <a:r>
              <a:rPr lang="zh-TW" altLang="en" dirty="0"/>
              <a:t>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80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9497511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往下捲一點，在左側找到</a:t>
            </a:r>
            <a:r>
              <a:rPr lang="en" altLang="zh-TW" dirty="0"/>
              <a:t>Developer settings</a:t>
            </a:r>
            <a:r>
              <a:rPr lang="zh-TW" altLang="en" dirty="0"/>
              <a:t>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81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185736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選擇</a:t>
            </a:r>
            <a:r>
              <a:rPr lang="en" altLang="zh-TW" dirty="0"/>
              <a:t>Personal access tokens</a:t>
            </a:r>
            <a:r>
              <a:rPr lang="zh-TW" altLang="en-US" dirty="0"/>
              <a:t>底下的</a:t>
            </a:r>
            <a:r>
              <a:rPr lang="en" altLang="zh-TW" dirty="0"/>
              <a:t>Tokens (classic)</a:t>
            </a:r>
            <a:r>
              <a:rPr lang="zh-TW" altLang="en" dirty="0"/>
              <a:t>，</a:t>
            </a:r>
            <a:r>
              <a:rPr lang="zh-TW" altLang="en-US" dirty="0"/>
              <a:t>再將右側的</a:t>
            </a:r>
            <a:r>
              <a:rPr lang="en" altLang="zh-TW" dirty="0"/>
              <a:t>Generate new token</a:t>
            </a:r>
            <a:r>
              <a:rPr lang="zh-TW" altLang="en-US" dirty="0"/>
              <a:t>展開，選擇</a:t>
            </a:r>
            <a:r>
              <a:rPr lang="en" altLang="zh-TW" dirty="0"/>
              <a:t>Generate new token (classic)</a:t>
            </a:r>
            <a:r>
              <a:rPr lang="zh-TW" altLang="en" dirty="0"/>
              <a:t>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82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699983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TW" dirty="0"/>
              <a:t>Name</a:t>
            </a:r>
            <a:r>
              <a:rPr lang="zh-TW" altLang="en-US" dirty="0"/>
              <a:t>輸入一個你知道這個</a:t>
            </a:r>
            <a:r>
              <a:rPr lang="en" altLang="zh-TW" dirty="0"/>
              <a:t>Token</a:t>
            </a:r>
            <a:r>
              <a:rPr lang="zh-TW" altLang="en-US" dirty="0"/>
              <a:t>是給誰用、用來做什麼的名稱，過期時間可以選擇</a:t>
            </a:r>
            <a:r>
              <a:rPr lang="en" altLang="zh-TW" dirty="0"/>
              <a:t>No expiration</a:t>
            </a:r>
            <a:r>
              <a:rPr lang="zh-TW" altLang="en" dirty="0"/>
              <a:t>，</a:t>
            </a:r>
            <a:r>
              <a:rPr lang="zh-TW" altLang="en-US" dirty="0"/>
              <a:t>表示不會過期，底下將</a:t>
            </a:r>
            <a:r>
              <a:rPr lang="en" altLang="zh-TW" dirty="0"/>
              <a:t>repo</a:t>
            </a:r>
            <a:r>
              <a:rPr lang="zh-TW" altLang="en-US" dirty="0"/>
              <a:t>打勾，拉到最下面點擊</a:t>
            </a:r>
            <a:r>
              <a:rPr lang="en" altLang="zh-TW" dirty="0"/>
              <a:t>Generate token</a:t>
            </a:r>
            <a:r>
              <a:rPr lang="zh-TW" altLang="en-US" dirty="0"/>
              <a:t>產生。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83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454401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這邊會將</a:t>
            </a:r>
            <a:r>
              <a:rPr lang="en" altLang="zh-TW" dirty="0"/>
              <a:t>Token</a:t>
            </a:r>
            <a:r>
              <a:rPr lang="zh-TW" altLang="en-US" dirty="0"/>
              <a:t>列出來，這邊要特別注意，這個</a:t>
            </a:r>
            <a:r>
              <a:rPr lang="en" altLang="zh-TW" dirty="0"/>
              <a:t>Token</a:t>
            </a:r>
            <a:r>
              <a:rPr lang="zh-TW" altLang="en-US" dirty="0"/>
              <a:t>只會在這邊顯示一次而已，後續無論用什麼方法都不會再看到</a:t>
            </a:r>
            <a:r>
              <a:rPr lang="en" altLang="zh-TW" dirty="0"/>
              <a:t>Token</a:t>
            </a:r>
            <a:r>
              <a:rPr lang="zh-TW" altLang="en-US" dirty="0"/>
              <a:t>是什麼，所以請一定要複製出來貼到別的地方。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84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4394243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回到</a:t>
            </a:r>
            <a:r>
              <a:rPr lang="en" altLang="zh-TW" dirty="0"/>
              <a:t>Source Tree</a:t>
            </a:r>
            <a:r>
              <a:rPr lang="zh-TW" altLang="en" dirty="0"/>
              <a:t>，</a:t>
            </a:r>
            <a:r>
              <a:rPr lang="zh-TW" altLang="en-US" dirty="0"/>
              <a:t>在</a:t>
            </a:r>
            <a:r>
              <a:rPr lang="en" altLang="zh-TW" dirty="0"/>
              <a:t>Username</a:t>
            </a:r>
            <a:r>
              <a:rPr lang="zh-TW" altLang="en-US" dirty="0"/>
              <a:t>輸入登入</a:t>
            </a:r>
            <a:r>
              <a:rPr lang="en" altLang="zh-TW" dirty="0"/>
              <a:t>GitHub</a:t>
            </a:r>
            <a:r>
              <a:rPr lang="zh-TW" altLang="en-US" dirty="0"/>
              <a:t>的帳號，</a:t>
            </a:r>
            <a:r>
              <a:rPr lang="en" altLang="zh-TW" dirty="0"/>
              <a:t>Password</a:t>
            </a:r>
            <a:r>
              <a:rPr lang="zh-TW" altLang="en-US" dirty="0"/>
              <a:t>貼上</a:t>
            </a:r>
            <a:r>
              <a:rPr lang="en" altLang="zh-TW" dirty="0"/>
              <a:t>Token</a:t>
            </a:r>
            <a:r>
              <a:rPr lang="zh-TW" altLang="en" dirty="0"/>
              <a:t>，</a:t>
            </a:r>
            <a:r>
              <a:rPr lang="zh-TW" altLang="en-US" dirty="0"/>
              <a:t>就可以點</a:t>
            </a:r>
            <a:r>
              <a:rPr lang="en" altLang="zh-TW" dirty="0"/>
              <a:t>OK</a:t>
            </a:r>
            <a:r>
              <a:rPr lang="zh-TW" altLang="en-US" dirty="0"/>
              <a:t>了。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85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45226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15D1D-2079-36BD-F102-120137293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5A9F8409-DA97-A7F9-2BAC-7DF090A744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CB8EB4D1-EEA2-E72F-B1BB-FA7740195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D65CD3F-3452-B2A2-D03C-37A2730866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338583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BEE6E-BA03-2F6F-FD3C-F5A59EDE9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4999B490-73F3-E9DC-E168-21408B4070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84BC4B9-1EE8-625C-2D88-6C7866EFF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A8A918-746D-265B-C808-07A26EEC6A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5250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A4AC2B-6A2C-BD01-F863-51B2DD5A8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B0586919-ADDB-7E9A-30D0-A65629758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E4153030-6B58-2A6F-FE7C-582B8A85B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E61D3A8-8375-C6E5-C221-3E04770992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055130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8A71A7-6B1D-35DF-B05E-596893AA7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>
            <a:extLst>
              <a:ext uri="{FF2B5EF4-FFF2-40B4-BE49-F238E27FC236}">
                <a16:creationId xmlns:a16="http://schemas.microsoft.com/office/drawing/2014/main" id="{D22E7672-4DCC-5E7A-6206-A3998B160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>
            <a:extLst>
              <a:ext uri="{FF2B5EF4-FFF2-40B4-BE49-F238E27FC236}">
                <a16:creationId xmlns:a16="http://schemas.microsoft.com/office/drawing/2014/main" id="{1BE7879A-CA22-4845-5DBF-CAA03C7D9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99D3A1A-775E-1913-E407-DD35D95BE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F4CE2D-CEC4-2746-9756-2620CE189440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24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81AC79-8023-EEBD-80E7-BC8510A3E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3304890-3EB3-6C62-6E9F-F15ACC24B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594D43A-B3DA-1D7C-311A-E99B850F4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B5E2898-BBE4-C4A3-C62F-2BC65E4C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7E7F6E7-EEB4-08DC-717B-0536F7AD8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0094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A0BD22-2577-CC08-BF8E-B45D2226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56134AB-58E9-BB80-5889-AA73B4121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087EE5D-25E3-3FB2-29A9-C2120AF80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2549308-9E2D-96BE-5289-572D828CE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1C8FBC7-8303-4B07-7D91-6B008BF54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5006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4630785-B5B3-DA31-A774-AD10150D90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A8D0AF4-B299-1188-3EE0-252B36F46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99C923-A9B1-6C11-8BE4-E1ECF495C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B7AC098-2004-E595-7EED-5EDF73D75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253635B-0E4E-903A-AA24-EB07EB1C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7879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C2E29-1D17-9460-0B9D-28D24E9BC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D4BDB24-08B1-6CEB-F17E-DC1A6F28A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1CC076-0070-D643-9F68-106F6235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CBDE902-81D5-171D-88CE-79DE1B013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0C2C309-603B-4DF1-8DD1-CCDFA307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2412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4F8B5D-ED1B-DE5E-DB2C-AB9189F7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94F0BCC-2AE3-C783-CACF-7B9E33051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13F6027-689D-7D75-098E-46725ADF9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28D0F2-8BFE-0F29-A25F-1EF0AD3C2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705DDC-793E-1F5C-4DCD-A19A7B374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16207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E4A3E22-D98E-E100-053E-4C54EADF4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30A4818-C0EE-7D14-7AA7-3185E0F6AF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0164383-5481-0559-3745-E24EA603EB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6C3CBE3-90F0-A255-2979-6D101299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8825A78-7A0E-B086-2A8D-B2A9F66F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7991240-4199-A301-18A6-CE4C8200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11841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FDCE0D9-877F-B405-9BD1-D71DF5B1D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ED2BC79-20EE-51C4-39CC-CEA7485588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A1075B9-BE94-1232-37F7-FA721DCEA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ACB12A-A0C2-79E7-33E4-056DC2A9BC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941147D-4A0A-B3AA-9A83-507E3C454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41484026-B903-1CED-0376-6483885AF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E7CB726A-C953-5C14-298C-B673DEACA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BE800D39-F36F-D8A6-64EA-763BCEB78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28177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241E56-9F68-25B8-AAA1-89D9166C9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BDC84FF9-F9FA-DE84-50F7-DA2A5A4C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7411B17-9C11-62FF-F816-3CB6F149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085DE6-5529-6162-127C-803016EE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04398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7BE5541-802D-402B-B388-EFB1058B8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9FFB1FE-F3C7-E3D0-7809-979E0C665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03A6821-0569-4A1A-D8B4-E84F0505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58034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973285-F47F-D40F-BDBB-078D476EE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8D3B13-5F88-63C8-D75F-BA79122BE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A8B7350-F2F2-6806-C9D0-6B0295D724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44B0DC6-7AC3-335B-4ECE-E4BA89E3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4166C0-3E75-FC9A-0445-BBB49AE9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E12A19E-B3E2-E303-EC55-9A1589871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788767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0DB5D-BAC8-FE31-0BF7-D88620B93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D026698-9518-8C2D-CCD5-098382C6AE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94C493C-63F8-1A78-6DAE-D1E58AB68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437264-3088-9274-F894-4FB4A8BE67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C18BF80-616D-7D1D-903F-EAC0BA573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2CE373-D3D9-34AF-0372-284F0FDEC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279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9FA3300-CB1C-CCAB-8B8A-C6F7343A2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F25F34D-9EFA-03D0-DB76-097B54968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0F5CDD-684E-40E4-F2B6-2581F95FE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38A091-4708-CB41-BF72-E81D9AE607B4}" type="datetimeFigureOut">
              <a:rPr kumimoji="1" lang="zh-TW" altLang="en-US" smtClean="0"/>
              <a:t>2026/1/12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1BE48B-9C2C-48BF-4A9C-91586F0C53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6775975-E0A2-A2C8-5613-8FD252DC0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92C206-9C7A-264A-8BDB-99290441182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1232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-scm.com/install/mac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install/mac" TargetMode="External"/><Relationship Id="rId2" Type="http://schemas.openxmlformats.org/officeDocument/2006/relationships/hyperlink" Target="https://git-scm.com/install/window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" TargetMode="External"/><Relationship Id="rId4" Type="http://schemas.openxmlformats.org/officeDocument/2006/relationships/hyperlink" Target="https://www.sourcetreeapp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gitkraken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visualstudio.microsoft.com/zh-hant/download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ithelp.ithome.com.tw/articles/10228738" TargetMode="External"/><Relationship Id="rId2" Type="http://schemas.openxmlformats.org/officeDocument/2006/relationships/hyperlink" Target="https://gitbook.tw/chapters/introduction/about-this-book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github/gitignore" TargetMode="External"/><Relationship Id="rId4" Type="http://schemas.openxmlformats.org/officeDocument/2006/relationships/hyperlink" Target="https://markdown.tw/" TargetMode="Externa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AEBDEA-B125-5B2A-DC4B-5EE369ED9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專題課程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18010CD-607D-69E1-42D6-BDE12181CE9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主講人：李恩瑋</a:t>
            </a:r>
          </a:p>
        </p:txBody>
      </p:sp>
    </p:spTree>
    <p:extLst>
      <p:ext uri="{BB962C8B-B14F-4D97-AF65-F5344CB8AC3E}">
        <p14:creationId xmlns:p14="http://schemas.microsoft.com/office/powerpoint/2010/main" val="2320146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F60D16-D4C5-CD7E-2D81-BB346F5F0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605F78-5533-A024-AD96-33164AD20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4B69589-D2D8-57C2-9539-DA8096C1E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申請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GitHub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帳號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2531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7D0E3-BB58-8110-BE3E-79B1B348CF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F0EC2034-7029-D676-D129-2209F6B8A0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1285206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exe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點兩下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Next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到底，最後點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Install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安裝好之後，取消勾選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View Release Notes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Finish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請參考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官網的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  <a:hlinkClick r:id="rId2"/>
                        </a:rPr>
                        <a:t>下載頁面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說明，或者參考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的說明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7975E462-FBE8-C8F0-035D-6F275D7A3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基本設定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-Git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安裝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09357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97526-BBDC-B2FB-2B43-B767FC4C20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FFC4A62-92D7-A6A8-22B1-3CF516E21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80524170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B1366B7D-8F2C-11FF-FBF3-C83FD9EA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基本設定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確認安裝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618B59-166D-048A-4EEF-FDF862F04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064" y="2306816"/>
            <a:ext cx="3708400" cy="24511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12FD9A-ED92-FE39-C4D7-8D73ECBDB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6816"/>
            <a:ext cx="4361862" cy="245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262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CB35E-E9EE-7C9F-FAB1-A116A986C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DEF709C-25CE-8FB3-BDA4-B50CC0B14A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23571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altLang="zh-TW" dirty="0" err="1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Setup.exe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點兩下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Registration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選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Skip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取消勾選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Mercurial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Next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上面輸入名字、下面輸入你的學校信箱，點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Next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Load SSH Keys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選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No</a:t>
                      </a:r>
                    </a:p>
                    <a:p>
                      <a:pPr marL="342900" indent="-342900">
                        <a:buAutoNum type="arabicPeriod"/>
                      </a:pP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解壓縮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對</a:t>
                      </a:r>
                      <a:r>
                        <a:rPr lang="en-US" altLang="zh-TW" dirty="0" err="1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Sourcetree.app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點兩下開啟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選擇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Move to Application Folder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的第二步開始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432F9505-55D5-7D73-DA82-8053F2BBC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基本設定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-Source Tree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安裝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26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EA52B-DA4D-15B2-3E34-DAF3FEEE19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2E2B9F-3E8F-96E7-A448-7BC49B6B7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名稱：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git-tutorial-project</a:t>
            </a:r>
          </a:p>
          <a:p>
            <a:pPr marL="0" indent="0">
              <a:buNone/>
            </a:pP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5387616-BE0A-6A95-E9A9-AEE89979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建立專案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8E1C20B-AC26-C34A-3281-4C6C5CC1F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65375"/>
            <a:ext cx="5435600" cy="41275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2EF4E7B-3BEB-C24D-0018-EABC2BC8D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340" y="1505744"/>
            <a:ext cx="50927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70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9D9B7-4721-8B0B-3D5F-3AE895739C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9A32EA-BD96-4E9F-78C1-D58E6C931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安裝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Git(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Windows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3"/>
              </a:rPr>
              <a:t>Mac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4"/>
              </a:rPr>
              <a:t>Source Tree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申請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5"/>
              </a:rPr>
              <a:t>GitHub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帳號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用</a:t>
            </a:r>
            <a:r>
              <a:rPr kumimoji="1" lang="en-US" altLang="zh-TW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Intellij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IDEA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建立專案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84772F0-54A4-5425-DB50-5E4649187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第一節課的實作項目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3746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54518-4651-FF2E-1E03-24AB2E382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677B8DE4-B407-44D5-645E-EE7E086B862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7847189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打開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Source Tree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，點擊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打開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Source Tree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，點擊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展開，選擇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Create Local Repository</a:t>
                      </a:r>
                    </a:p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8550CD52-AE1E-A0CC-91D7-DA0E9BD55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加上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6D58116-621E-523F-B25D-17630E1F1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170" y="2926080"/>
            <a:ext cx="3913988" cy="37185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2C62853-8F2B-FA49-09AF-F24603A9C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26080"/>
            <a:ext cx="4956076" cy="3290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87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CEB53-CB37-441F-AFB8-9045E1E88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F8FA412-88A7-AED2-9EF6-D211531931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696644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在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Destination Path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選擇剛剛的專案根目錄，點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在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Destination Path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選擇剛剛的專案根目錄，點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Create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D71F1F0B-746F-73D7-E6FF-B161450CB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加上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4200F28-298A-57DA-063A-9D0470306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57721"/>
            <a:ext cx="4558918" cy="30341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7DA6032-1899-AF07-E6A7-2B85626A75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57721"/>
            <a:ext cx="3906741" cy="370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50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3A596-0093-B653-F492-A746D5C73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CFA537B-E070-7DB8-205D-D4822DBB55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5057879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(Mac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不會，但要記得點兩下打開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0B593090-0CDC-81ED-A635-10EAA03DE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加上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1A8A907-9348-40D5-BE4B-391C2047C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6929"/>
            <a:ext cx="4688095" cy="312801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CE4F095-5E14-A6AF-4862-C1AA60088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1" y="2596929"/>
            <a:ext cx="3302442" cy="313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111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63F02-CD4C-F166-8698-31EBBA0B3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A0C7F46-11D6-FE0F-6689-C6B2A81AB4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3989815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對著根目錄資料夾點右鍵，選擇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Open In</a:t>
                      </a:r>
                      <a:r>
                        <a:rPr lang="zh-TW" altLang="en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再選擇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Explorer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打開它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對著根目錄資料夾點右鍵，選擇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Open In</a:t>
                      </a:r>
                      <a:r>
                        <a:rPr lang="zh-TW" altLang="en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再選擇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Finder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打開它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52D54D9-12C4-AE09-47CD-D0074239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加上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8B4921B-7778-BCCC-1864-18A8B6B808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68692"/>
            <a:ext cx="4948562" cy="265746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722FD7E-83FE-1855-C403-0854EF8B8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68692"/>
            <a:ext cx="4724382" cy="265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119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B77191-50AF-F6EA-4A60-C0BC46709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大綱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88FFDC-48C2-C7DC-BB36-EF13E98F2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基本介紹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GUI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軟體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設定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實際開發情境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en-US" altLang="zh-TW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GitHub Organization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參考資料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endParaRPr kumimoji="1" lang="zh-TW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72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D7BDD-7EA9-6770-F8DF-C87F7138C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CC2C1CE-1E3E-B2C4-3D72-95961C7044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62190205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檢視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 -&gt;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顯示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 -&gt;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隱藏的項目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Command + Shift + 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75302C90-BC0F-368A-07A3-1275ED413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加上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4AC3311-13BB-02B2-268B-ABF7A3A76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4134"/>
            <a:ext cx="4918720" cy="282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4421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6F7F9-E652-FD0D-3B22-2AFCB372A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E765DF-84BB-6C55-B457-DBB206AD0D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Markdown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格式的文字檔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通常專案根目錄會有一個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專案說明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66EF476-099D-014F-F495-63231067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加上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Git-</a:t>
            </a:r>
            <a:r>
              <a:rPr kumimoji="1" lang="en-US" altLang="zh-TW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README.md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79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69B38-66B5-8FC6-1B9C-37537B492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788175-71EA-BDDB-8EDA-E8DCB041EA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文字檔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通常專案根目錄會有一個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不進行版控的檔案、資料夾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817DA05-D607-8B8D-6FDD-F7AEC027B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加上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Git-.</a:t>
            </a:r>
            <a:r>
              <a:rPr kumimoji="1" lang="en-US" altLang="zh-TW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gitignore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3551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5F0704-7912-4B06-696C-63C04D884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BC778B1-1AF1-AF03-24DA-79AA7065B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對著根目錄資料夾點右鍵，選擇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New</a:t>
            </a:r>
            <a:r>
              <a:rPr lang="zh-TW" altLang="en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再選擇</a:t>
            </a:r>
            <a:r>
              <a:rPr lang="en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File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，輸入</a:t>
            </a:r>
            <a:r>
              <a:rPr lang="en-US" altLang="zh-TW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README.md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後按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Enter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32BEDC3-C41A-315B-E27F-91BB331EF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加上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486B7D0-B388-45C9-3304-0CF8897B1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020" y="2715889"/>
            <a:ext cx="7299960" cy="392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36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6DCFC-BE70-8246-6622-5ADB98AC5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7C4E133-514F-2A94-C4BF-0468041C8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050" y="2952750"/>
            <a:ext cx="3771900" cy="9525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BA3EF0F6-D249-4240-9E21-DE13D1CC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加上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9929176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426D8-D9E9-613A-7E0C-0928EC77A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447CD91-DD61-7F8A-4722-E9BB0ACB8A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3253723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點左上角的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File Status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-&gt;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Stage 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點左上角的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File Status -&gt;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全選所有檔案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83B60401-1252-C262-D2DE-24DED7B8DD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Commit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687F62D-63E1-97D4-60F9-661580966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94314"/>
            <a:ext cx="5202157" cy="326579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B5F4CE7B-D912-3435-AFEE-481B5000F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594313"/>
            <a:ext cx="4946468" cy="266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026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D31405-993F-3BBD-6D50-CC3911478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21C3588-D56F-CBD8-B9E8-F3365D0413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756435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Commit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：初始化專案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Commit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：初始化專案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40425F8-0B21-6D64-8EEC-ED4E7F8FA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Commit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7156B3-FF01-0ACF-6566-47FA05151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94314"/>
            <a:ext cx="5282827" cy="331350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A9559E3-4470-FFA5-EFE8-B1D0DFF10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612086"/>
            <a:ext cx="4997730" cy="268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508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5ECC8-299F-1D7C-725A-C7B85941C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4F24BD-8D74-DBCA-1D18-47CF07505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Commit-Mac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確認視窗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22A6995-5733-FBAF-5632-3A40DE023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872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1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0098E-F0AE-BD4D-B375-E26163BBC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D0CCAB-0E49-D2E0-5CF1-2974DA03F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History-Mac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4C61482-7D35-CE5B-72F8-D38CB6856F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8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59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80A86-6C10-D103-9916-20F8121E1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676590-B534-EEB6-AE40-777DDA07A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History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7878A2C-80CD-357E-AB2B-9B79B9BE4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87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394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866F6A-2CC8-2CBB-E966-5EC1128CE5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7C7B61-FBD8-7658-AD03-D5B4D6BB8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基本介紹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CD293F4-1555-2D2A-E9D3-8FDCB30EA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是一個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CLI(Command Line Interface)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程式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版本控制系統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(Version Control System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VCS)</a:t>
            </a: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可追蹤專案的所有改動紀錄，並隨時跳到指定的紀錄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可離線使用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舊時代產物：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SVN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TFS</a:t>
            </a:r>
          </a:p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 &lt;&gt; GitHub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GitLab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Azure DevOps</a:t>
            </a:r>
          </a:p>
        </p:txBody>
      </p:sp>
      <p:pic>
        <p:nvPicPr>
          <p:cNvPr id="9218" name="Picture 2" descr="Git">
            <a:extLst>
              <a:ext uri="{FF2B5EF4-FFF2-40B4-BE49-F238E27FC236}">
                <a16:creationId xmlns:a16="http://schemas.microsoft.com/office/drawing/2014/main" id="{6409E78A-67FE-91EA-C781-371D1FC1B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1800" y="4001294"/>
            <a:ext cx="2794000" cy="116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6047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37FDB-6601-922F-C7E0-27D6B85D7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E89DE90-A50F-DA32-B5B8-542E17619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GitHub-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建立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Repository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71C6AA4-5A3B-2505-3794-ACA53EF38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657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37A9C-5947-51F2-1CAF-875C4C21AE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5B805A9-5162-11D4-5966-6B78391D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GitHub-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建立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Repository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FB3C6F3-F796-4B3B-F02A-6CD1A8D36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41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016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949FD-AB7F-3D38-8A1E-936B8CD1C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E005FD-BA0C-3600-AEF9-562E08E8B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GitHub-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建立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Repository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E46E8AA-FD95-7684-3520-3DE73E526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445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879AA-5C4C-A1CB-0A0C-C18789EE4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0E0CC2E-BC60-0B10-8A54-55B411102B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440055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點右上角的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Settings</a:t>
                      </a:r>
                      <a:r>
                        <a:rPr lang="zh-TW" altLang="en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再點左下角的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Add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在最左側找到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REMOTES</a:t>
                      </a:r>
                      <a:r>
                        <a:rPr lang="zh-TW" altLang="en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點右鍵之後選擇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New Remote…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D2B4BF33-6DA2-15EC-2193-3D1A3B60F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Remote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設定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EDEAD79-C3B2-75A1-F1EE-49DE0471D79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2344"/>
          <a:stretch>
            <a:fillRect/>
          </a:stretch>
        </p:blipFill>
        <p:spPr>
          <a:xfrm>
            <a:off x="838200" y="2684085"/>
            <a:ext cx="4892552" cy="151485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717F3D9-9FFD-083B-2BC7-8038BD3D0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333875"/>
            <a:ext cx="3797300" cy="2159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9A21060-B665-266B-0E82-8A6E16B90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74917"/>
            <a:ext cx="5881011" cy="369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689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E7370-A126-CF77-1B98-98A270F41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0C3E1A3-1FC9-F854-86A0-93B4E47EEE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13787792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Remote name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輸入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貼上在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複製的網址，之後點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Remote name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輸入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URL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貼上在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GitHub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複製的網址，之後一路點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OK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關閉視窗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7DD9E3FE-378F-B2E7-6E1E-0746EC155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Remote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設定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5EFB4B4-0EB1-32B4-0DD9-21358CD8C1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639" y="3224751"/>
            <a:ext cx="3784600" cy="24892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DF948505-A677-C957-2FA5-22CE82263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24751"/>
            <a:ext cx="4704361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5838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E872D2-C3FB-A6BA-442C-82DBDB7CB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94CEDD4-55E0-D4F3-9744-412B30301D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1866030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點左上角的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按鈕，將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Checkbox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打勾，點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push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點左上角的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按鈕，將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Checkbox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打勾，點</a:t>
                      </a:r>
                      <a:r>
                        <a:rPr lang="en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push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9B09AF83-E683-B38B-6945-08E3D23C4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Push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5A8B64-820D-2CB4-E374-030531A48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07916"/>
            <a:ext cx="5204603" cy="326812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C6ECFB8-C0E7-46A2-3354-5E06FBD72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707916"/>
            <a:ext cx="5085077" cy="273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497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2B82A-CE50-DEEF-8181-8CBB555A2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546AA9E-99C3-9A2C-8268-E13DC04E55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838289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83D10D4D-E3D3-8F42-CC91-AE6C4BDF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Push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C83A00-2453-676A-C435-09C78DDC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546" y="3016250"/>
            <a:ext cx="2667000" cy="2286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2718FF3-59D4-DE75-4396-40B83071F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443" y="2422434"/>
            <a:ext cx="4546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974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AF617-932E-1626-11E2-2E66684ED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1305E1-F793-88AF-9A7B-E58FB17E0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Push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727CA4-61F7-0464-F83D-96E6C5E79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36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4569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9EA13-997F-7E7A-EE99-A2220554F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41B930-B98B-3884-91B1-F59EF78D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Push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EEE9310-501C-617C-D9EF-51C4D8E49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36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166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BF59D-4454-8923-0F4A-E572BB1C5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6E8149-A622-423C-54A4-7A2473A1B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Push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04A272-B79C-D930-46C6-95DF9EF93F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4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41637-A63A-6084-38C5-4D7BE8EAC3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A974156-096B-E6A7-07D8-FBDF1041D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幫你下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指令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不等於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</a:t>
            </a: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用什麼都可以，不用也可以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5115B35-148F-C44A-BCA8-4D62A4A87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GUI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軟體介紹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1025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979E6-B394-A972-B18F-960B3727ED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824FCD6-D2DE-6B37-C5F0-4C2FD2740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Commit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專案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GitHub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建立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Repository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設定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Remote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Push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上去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C5FA3B3-2395-4F2A-4045-90BCE7C8E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第二節課的實作項目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8306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A3FB9-44CF-3443-A948-CF856843C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7849B65-22BF-6892-DB9A-17924773E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極簡單的點餐系統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能顯示店家、餐點，簡單折扣計算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66511E7-169E-1D32-283E-CC34DA1F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4563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CF3DB-E4D3-7034-1469-3602F7263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84D644-DD46-FE84-5D6D-347AFFC35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327C515-C002-B67D-3043-F57CEC12F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8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420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DDA81-9121-AED8-D466-D4D0174C3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2B1E9F0-ABB4-7FEC-D174-28BC69767A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97964679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點左上角的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Branch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，在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New Branch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輸入：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feat/shop-list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點左上角的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Branch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，在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New Branch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輸入：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feat/shop-list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23ADCB1D-F93A-A417-86B2-19198C2B7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08FCCCE-29D3-ECB4-74BE-815F28111C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0122"/>
            <a:ext cx="5157324" cy="27749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F4D07D-8687-2625-6AF8-4AB26E4B9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90122"/>
            <a:ext cx="5477691" cy="343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75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BB6518-310C-ABE2-672F-8458E2B60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D77E51-37B4-C464-84EE-CEAEEB9FD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470B1C3-F339-D7E9-2112-E59F0F433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8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3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6F7EFC-0854-8CC1-4882-75F21D719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7DF469-01B3-17F1-700C-6F3533BC8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顯示店家名稱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資料夾：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class-3/1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5368274-E4B9-853C-2CB5-58423B580A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249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F157E-04AA-6FBC-79BE-23F98F0FE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074E4FD2-2E57-F08D-4584-F41AF5BCDA9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77233492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Stage All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，在最下方輸入：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feat: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新增店家清單顯示功能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全選，在最下方輸入：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feat: 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新增店家清單顯示功能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404868A-B5BC-8DA4-91E6-B55520273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(Commit)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C49C18-FCC6-F2E5-29D8-883ADA06F7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90122"/>
            <a:ext cx="4898362" cy="263561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F8244E7-FC2C-E3E7-AC70-5327324F2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90122"/>
            <a:ext cx="5578258" cy="35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973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95DFB-E59C-6FEE-E75F-25250E797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CEEAF3A-E6A3-1BE4-2ACC-AA4A2396D5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7941612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點左上角的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feat/shop-list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勾起來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點左上角的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feat/shop-list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勾起來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63BF8AF1-1395-0295-CF06-FB6E83F1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(Push)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60E9FB0-3BD2-F864-A9A8-078495576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06945"/>
            <a:ext cx="4940307" cy="265303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8880DC1-528C-FB9B-0022-A823E3E89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06945"/>
            <a:ext cx="5586946" cy="350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796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7030F-B6FF-6A0F-CD71-4B2135879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4A2AC8F-9454-3A11-61C9-FFE88D48A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(Push)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DAD918D-089E-1E59-DE70-1B0D7B6DE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833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F13A5A-69F6-532B-8154-2CB217626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BF2FEDDB-2175-079B-602B-457180B8D4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1675366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對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master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點兩下，或者點右鍵，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Checkout master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對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master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點兩下，或者點右鍵，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Checkout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832FC035-15B0-1E38-A62F-03DE883A9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(Merge)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25F346D-0274-C960-14C4-D00D74745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84084"/>
            <a:ext cx="5023695" cy="269781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8121EBD-813D-6773-2A5E-E04C2EE8B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84084"/>
            <a:ext cx="5863527" cy="368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133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DF784-E69B-8E05-0F20-141FCA0A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291210-03EA-0BFD-182F-860926CC9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GUI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軟體介紹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-Git Kraken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375216-E2E7-C793-FA1E-3464E7A3F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www.gitkraken.com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/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D94F1D48-7CBE-274D-B3AE-F5652568E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65224" y="3574301"/>
            <a:ext cx="3415938" cy="853985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EFA9B3C1-8384-2F60-EAFD-5F8E4BD69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16451"/>
            <a:ext cx="6878140" cy="353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419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0E62D-00E6-225B-9662-04DE7B7F7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CAE013A7-DB2E-0262-AE85-AFD68E1EE9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360116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對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feat/shop-list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點右鍵，選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Merge feat/shop-list into current 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對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feat/shop-list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點右鍵，選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Merge shop-list into master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29BEA32A-29DE-2495-E15F-FE7DE385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(Merge)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E6AC11-6A66-38B6-457C-3B3E46499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40823"/>
            <a:ext cx="4910179" cy="263685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1ACD3EC-C470-BCC4-F858-7FEBE4E17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828410"/>
            <a:ext cx="5844879" cy="36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72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FDAAB-EEA9-B1DC-265F-15C77AFCF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13B0DA3E-7066-F200-F34F-C95453FA7F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6273604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對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feat/shop-list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點右鍵，選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Delete feat/shop-list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對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feat/shop-list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點右鍵，選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Delete feat/shop-list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CB07E4B-913E-AC7D-5B3F-BF9CDA1E1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(Delete Branch)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17514D1-9D0A-409F-F58C-5FC401532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01988"/>
            <a:ext cx="4868456" cy="261444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558F114-C17F-1C1A-70E5-836951933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01988"/>
            <a:ext cx="5835790" cy="36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000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26AAD-E039-70E0-D155-FC85F7D45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41DD868E-59C2-C181-E4B5-0545B9FC4EF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0396119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AE10BE61-C3F2-CC77-641D-620E042ED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(Delete Branch)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84D844-0717-AB58-3500-D746F958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91313"/>
            <a:ext cx="2209800" cy="914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49BC37F-362C-70D9-4B99-2A1276769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91313"/>
            <a:ext cx="6019800" cy="2984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C089C161-B2A4-932E-D5CD-BD85808E6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340650"/>
            <a:ext cx="5013960" cy="270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6687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FBB99-B05A-0CC2-2238-432309D24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37062E-781D-0892-D332-CFB4CA1A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顯示餐點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資料夾：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class-3/2</a:t>
            </a: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請照前面的流程自由發揮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3BB8177-49B7-8206-9B58-6AE51BD74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6303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F364E1-B84C-3752-7AE4-6DB73174D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C9846C-F38D-03E7-84F4-F3B83F171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開分支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實作店家名稱顯示功能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合併、</a:t>
            </a:r>
            <a:r>
              <a:rPr lang="en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Push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刪除分支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實作餐點顯示功能</a:t>
            </a:r>
          </a:p>
          <a:p>
            <a:pPr marL="514350" indent="-514350">
              <a:buFont typeface="+mj-lt"/>
              <a:buAutoNum type="arabicPeriod"/>
            </a:pP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6293E3-3091-17FE-7D64-95B8911F2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第三節課的實作項目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80443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9B61D8-62E6-93C3-D26F-6C22563FA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42DDD8-5022-438F-0761-32FBA3FE9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增加一個店家，現有店家的餐點異動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資料夾：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class-4/1</a:t>
            </a: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請照前面的流程自由發揮，但</a:t>
            </a:r>
            <a:r>
              <a:rPr kumimoji="1"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不要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Merge</a:t>
            </a:r>
            <a:r>
              <a:rPr kumimoji="1" lang="zh-TW" altLang="en-US" dirty="0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kumimoji="1" lang="en-US" altLang="zh-TW" dirty="0">
                <a:solidFill>
                  <a:srgbClr val="FF0000"/>
                </a:solidFill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master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07E7E99-0CBF-84E3-A592-1E928A125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34317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8E76C-902E-38A8-B506-58C1ED7FE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731BA76-4413-4F3C-F6DC-C6DD453FE1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餐點折扣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資料夾：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class-4/2</a:t>
            </a:r>
          </a:p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請照前面的流程自由發揮，可以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Merge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到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master</a:t>
            </a:r>
            <a:endParaRPr kumimoji="1" lang="en-US" altLang="zh-TW" dirty="0">
              <a:solidFill>
                <a:srgbClr val="FF0000"/>
              </a:solidFill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0B8D786-D6D2-1694-63BB-EA8EFCA0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臨時插件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844039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E30AA-A58D-B4BD-23B9-89CA9936D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1C94B52-0F30-21BE-5395-7F08AC5961F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EEEDFE85-9E09-125C-32C6-612F7F4E3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(Merge Conflicts)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9E4077B-4E2A-199B-755C-F2E259E39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250" y="3060189"/>
            <a:ext cx="4029891" cy="219812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C88267-31B4-6373-71CE-4B34800A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1260" y="2209800"/>
            <a:ext cx="332740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5073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EB43B-03F2-C75B-578D-E76CBC9EC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869CE2E-94A1-0F01-90CB-0176C34F6BA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5DE59EC8-2398-093F-7048-85190068B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(Merge Conflicts)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5970E5-AC2B-188D-FCC3-F0113FBCE3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8959"/>
            <a:ext cx="5087378" cy="27320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6C1B483-21A9-91EA-9AB3-CE3A47FD9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8959"/>
            <a:ext cx="5890253" cy="36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49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6406D-E17C-F80A-F943-157F80DBD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DD4FF9-E955-AA23-A701-D9CAC60C2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687493" cy="1325563"/>
          </a:xfrm>
        </p:spPr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(Resolve Merge Conflicts)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58F9A87-DDFF-F3F8-4DA0-BFD1E34B3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745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3D7D34-5325-E6E0-80E3-917DFD217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37EF93C-6716-C44F-9610-3A637FF16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code.visualstudio.com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/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BB24DF9-BA1B-7136-690A-487C06864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GUI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軟體介紹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-VS Code</a:t>
            </a:r>
          </a:p>
        </p:txBody>
      </p:sp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1DAEE631-9FDA-1454-FAE3-7765DE486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832" y="3429000"/>
            <a:ext cx="945284" cy="945284"/>
          </a:xfrm>
          <a:prstGeom prst="rect">
            <a:avLst/>
          </a:prstGeom>
        </p:spPr>
      </p:pic>
      <p:pic>
        <p:nvPicPr>
          <p:cNvPr id="7170" name="Picture 2" descr="Screenshot of the Source Control view showing staged changes, and the diff editor showing side-by-side changes.">
            <a:extLst>
              <a:ext uri="{FF2B5EF4-FFF2-40B4-BE49-F238E27FC236}">
                <a16:creationId xmlns:a16="http://schemas.microsoft.com/office/drawing/2014/main" id="{EBAAB43C-A5CF-707C-CEB7-7132929DA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11182"/>
            <a:ext cx="7567034" cy="376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3221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1CD653-EB27-5F5B-8788-46B77D9E1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DBD6CC-FD0B-C29B-F630-09ACE7707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7614" cy="1325563"/>
          </a:xfrm>
        </p:spPr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(Resolve Merge Conflicts)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D2772EE-BA31-4D3A-A697-B03C94DD5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8351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954D3-D9D7-8B8D-8840-55CAB07937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EBA19CBA-3656-0523-684C-84A4DE0386F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BDC6E4F-9915-6A59-2FE1-685384895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53307" cy="1325563"/>
          </a:xfrm>
        </p:spPr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實作情境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點餐系統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(Resolve Merge Conflicts)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2B6AFFD-0B94-412C-8E90-F79BAA057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07114"/>
            <a:ext cx="5143489" cy="276998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35DC18E-869F-BCB9-6736-CECD47D2D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07114"/>
            <a:ext cx="5825903" cy="3658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57140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0F7C4-B7F5-EEFD-830E-4F6A26396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3AC43B-6D98-4B89-A4C0-467A16B1F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 Fetch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FD47303-26BC-F6C0-0319-0425377A6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239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CCF8D-D323-023F-0A0D-9BDFD9E51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FF6EC1-D34D-3C00-221B-3059542E0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 Fetch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CF1AB85-D5B6-6DEE-71B8-7E203C038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7003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1AB93-C2F7-D90D-1FC9-BF8532B88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FFFA79-BAC8-8CA8-469D-CE56F920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 Fetch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6585FCE-E4A3-2DED-93A1-891D9F0447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0980" y="1690688"/>
            <a:ext cx="4650039" cy="480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905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BAD52-4D91-ED39-65C5-594CCC630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2F8DEEF7-649C-3ACC-AD60-080760FE15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C0E8A11D-F98F-7E60-D172-670472C98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 Fetch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25EC524-4636-2B96-A9A2-E8CFB8FCF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0855"/>
            <a:ext cx="5157324" cy="277495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7C3D5AF-E197-9BDA-E25A-C553069E91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0855"/>
            <a:ext cx="5704114" cy="358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562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83194-1408-54B9-FD58-60F16DCCD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1DE823B-9BFC-BF0C-4817-B1CD5AD7769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13146824-0ED5-B9BD-3899-E654FCD1A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 Pull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44FDB62-3DE6-063F-F351-8A859A86D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10855"/>
            <a:ext cx="4995472" cy="2687866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CEB7ED9-CB32-1E81-1324-A5CC9F3D22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0855"/>
            <a:ext cx="5676218" cy="3558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547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81998-A70F-CDDD-FB50-B23B32BD0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E63F2F9-65DD-2BFD-AC92-0D02ADC1728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0606457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點工具列的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File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，選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Clone / New…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點工具列的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File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，選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New…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09C4B800-C62C-3888-3B98-7C8C6D4B4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 Clone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B59E7D3-6B94-774C-5BF0-80AA335E6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79264"/>
            <a:ext cx="5037159" cy="271554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54ABB0B-E1B0-41BB-105E-0FA3C552B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79265"/>
            <a:ext cx="5826034" cy="378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29720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7AE13-3869-29AD-86A4-550B08939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ADDAEB87-1238-5E63-3D38-7F32E819CB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點左上角的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+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開新分頁，選擇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Clone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點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New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，選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Clone from URL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4CB4B3D4-76D3-4396-0346-C592A2C8D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 Clone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9E2E4A1-E0E8-8DFA-B879-80A3686DD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96076"/>
            <a:ext cx="5252444" cy="282065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BE8AD59-4061-6FFB-444E-7083B61568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637" y="2596076"/>
            <a:ext cx="3647173" cy="346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334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90E04-CD34-FFCD-C389-1328B881B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C89B24D-50B1-4D03-F823-57BA875F5D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03380"/>
              </p:ext>
            </p:extLst>
          </p:nvPr>
        </p:nvGraphicFramePr>
        <p:xfrm>
          <a:off x="838200" y="1825625"/>
          <a:ext cx="10515600" cy="4667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2234450488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84663290"/>
                    </a:ext>
                  </a:extLst>
                </a:gridCol>
              </a:tblGrid>
              <a:tr h="387922"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Windows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Mac</a:t>
                      </a:r>
                      <a:endParaRPr lang="zh-TW" altLang="en-US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917304"/>
                  </a:ext>
                </a:extLst>
              </a:tr>
              <a:tr h="4279328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Source URL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填入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GitHub Clone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網址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Destination Path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選一個找得到的地方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Source URL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填入</a:t>
                      </a: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GitHub Clone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網址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Destination Path</a:t>
                      </a:r>
                      <a:r>
                        <a:rPr lang="zh-TW" altLang="en-US" dirty="0">
                          <a:latin typeface="Times New Roman" panose="02020603050405020304" pitchFamily="18" charset="0"/>
                          <a:ea typeface="Microsoft JhengHei" panose="020B0604030504040204" pitchFamily="34" charset="-120"/>
                          <a:cs typeface="Times New Roman" panose="02020603050405020304" pitchFamily="18" charset="0"/>
                        </a:rPr>
                        <a:t>選一個找得到的地方</a:t>
                      </a:r>
                      <a:endParaRPr lang="en-US" altLang="zh-TW" dirty="0">
                        <a:latin typeface="Times New Roman" panose="02020603050405020304" pitchFamily="18" charset="0"/>
                        <a:ea typeface="Microsoft JhengHei" panose="020B0604030504040204" pitchFamily="34" charset="-12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4831596"/>
                  </a:ext>
                </a:extLst>
              </a:tr>
            </a:tbl>
          </a:graphicData>
        </a:graphic>
      </p:graphicFrame>
      <p:sp>
        <p:nvSpPr>
          <p:cNvPr id="2" name="標題 1">
            <a:extLst>
              <a:ext uri="{FF2B5EF4-FFF2-40B4-BE49-F238E27FC236}">
                <a16:creationId xmlns:a16="http://schemas.microsoft.com/office/drawing/2014/main" id="{D77563CF-9DA9-BF7E-D262-D31DD8A73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 Clone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B858D0F-6176-1642-C41E-A11823600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3015614"/>
            <a:ext cx="4964282" cy="267108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8D2C73E-0C61-E830-88FA-357613936A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521" y="3015614"/>
            <a:ext cx="4005943" cy="380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22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7C08A-FB53-1A45-F4B1-B37DCC814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C64CDE-444E-8CE8-FAC7-F7B20C0C3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https://</a:t>
            </a:r>
            <a:r>
              <a:rPr kumimoji="1" lang="en-US" altLang="zh-TW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visualstudio.microsoft.com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/</a:t>
            </a:r>
            <a:r>
              <a:rPr kumimoji="1" lang="en-US" altLang="zh-TW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zh-hant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/downloads/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081CC0B-F00B-5E30-C7DC-8949613B0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GUI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軟體介紹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-Visual Studio</a:t>
            </a:r>
          </a:p>
        </p:txBody>
      </p:sp>
      <p:pic>
        <p:nvPicPr>
          <p:cNvPr id="5122" name="Picture 2" descr="Visual Studio 2026 icon">
            <a:extLst>
              <a:ext uri="{FF2B5EF4-FFF2-40B4-BE49-F238E27FC236}">
                <a16:creationId xmlns:a16="http://schemas.microsoft.com/office/drawing/2014/main" id="{10327061-378D-D47A-299B-F98A3F3337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1749" y="4014357"/>
            <a:ext cx="792480" cy="79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顯示 Visual Studio IDE 的螢幕擷取畫面。會顯示 [建立新的分支] 視窗和 [方案總管] 中的 [Git 變更] 索引標籤。">
            <a:extLst>
              <a:ext uri="{FF2B5EF4-FFF2-40B4-BE49-F238E27FC236}">
                <a16:creationId xmlns:a16="http://schemas.microsoft.com/office/drawing/2014/main" id="{5FC17B6F-EC96-73B1-4F19-03F446D0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28488"/>
            <a:ext cx="6720840" cy="425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552318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28D32-180C-3BF8-79BC-AC180EA605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B6729-10B5-213D-5F7E-73BC8947A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 Clone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4F162604-0A1E-F17A-9785-695FACD79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83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E1FD1-63B7-A669-9385-2D4DD3D9C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7F595C-FD27-D752-1F08-98CB1D22F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Organization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49325E1-F3CE-3C4A-DF01-1843FB4C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470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1C6D0-7662-BB2B-1CD0-B1DFF6B02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B00FD3-A886-2D75-3FDE-8D62841D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Organization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8EABC43-D1AE-F197-DCF7-CA5A026A8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9501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0EA3B-EEA1-6671-E514-28D21844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7AE49EB-8156-C1C6-6D68-990DDB2F7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Organization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01994D1-B30A-69A8-E0EB-18BB71646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75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A372A8-3F06-9754-9976-027263A1A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34EDC0-9121-C370-9BD0-24759B0A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Organization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A30BC8B-0CA6-E437-ED3A-21A4E9F37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5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1181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B9B34-6902-C189-726D-E46C892D3F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91706D7-086D-00B2-D950-0ED13DA29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Organization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EFE6FEB-859B-AB35-BE10-015405EA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53" y="1690688"/>
            <a:ext cx="5969952" cy="334060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7920C6F-F6C0-057E-805E-341DD0E1B7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690688"/>
            <a:ext cx="5965371" cy="334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71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3A967-50DC-42A3-30A0-8B9B0D29B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05933A-3B01-B415-ACFE-5E42A3503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Organization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770A2C4-7FCE-ED24-97D9-4E51914EF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90688"/>
            <a:ext cx="7772400" cy="4349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425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778277-0271-C73F-E316-6A2478F76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40E5A8-47AA-0196-423A-F35E33A372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為你自己學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Git – 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高見龍</a:t>
            </a:r>
            <a:endParaRPr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3"/>
              </a:rPr>
              <a:t>Git Commit Message 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3"/>
              </a:rPr>
              <a:t>這樣寫會更好，替專案引入規範與範例</a:t>
            </a:r>
            <a:endParaRPr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4"/>
              </a:rPr>
              <a:t>Markdown 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4"/>
              </a:rPr>
              <a:t>語法說明</a:t>
            </a:r>
            <a:endParaRPr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  <a:hlinkClick r:id="rId4"/>
            </a:endParaRPr>
          </a:p>
          <a:p>
            <a:r>
              <a:rPr lang="en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5"/>
              </a:rPr>
              <a:t>A collection of useful .gitignore templates</a:t>
            </a:r>
            <a:endParaRPr lang="zh-TW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  <a:hlinkClick r:id="rId4"/>
            </a:endParaRPr>
          </a:p>
          <a:p>
            <a:endParaRPr lang="zh-TW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7C8968D6-C699-A927-8043-CAFDB018E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參考資料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919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65896-E12F-FD11-14B1-237CEE71EB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DAA2DF-8056-EEF0-B999-06CE188E9A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實作店家增加、餐點異動功能 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en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NOTE</a:t>
            </a:r>
            <a:r>
              <a:rPr lang="zh-TW" altLang="en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不要</a:t>
            </a:r>
            <a:r>
              <a:rPr lang="en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Merge)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實作餐點折扣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合併餐點折扣功能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合併店家增加、餐點異動功能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解衝突</a:t>
            </a: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更新</a:t>
            </a:r>
            <a:r>
              <a:rPr lang="en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README.md</a:t>
            </a:r>
            <a:r>
              <a:rPr lang="zh-TW" altLang="en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使用</a:t>
            </a:r>
            <a:r>
              <a:rPr lang="en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Fetch</a:t>
            </a:r>
            <a:r>
              <a:rPr lang="zh-TW" altLang="en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Pull</a:t>
            </a:r>
          </a:p>
          <a:p>
            <a:pPr marL="514350" indent="-514350">
              <a:buFont typeface="+mj-lt"/>
              <a:buAutoNum type="arabicPeriod"/>
            </a:pPr>
            <a:r>
              <a:rPr lang="en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Clone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專案</a:t>
            </a:r>
            <a:endParaRPr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建立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Organization</a:t>
            </a:r>
            <a:endParaRPr lang="en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BF4E893-9F85-0CB7-036C-31391CCB1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第四節課的實作項目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42720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EB59D0-3394-BE19-9B24-2D675E8FD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BFC91C-929F-0CF2-9471-A3B787434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#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Header 1 ~ 6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，有幾個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#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就表示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Header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幾，例如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## = Header 2</a:t>
            </a:r>
          </a:p>
          <a:p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*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：圓點項目符號，符號後面要空格</a:t>
            </a:r>
            <a:endParaRPr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N.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N = 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數字，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.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後面要空格，會自動編碼，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N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不重要</a:t>
            </a:r>
            <a:endParaRPr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---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：水平分隔線</a:t>
            </a:r>
            <a:endParaRPr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`CODE`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：行內程式碼，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CODE = 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任意文字</a:t>
            </a:r>
            <a:endParaRPr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```language ```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：程式碼區塊，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language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是程式語言名稱</a:t>
            </a:r>
            <a:endParaRPr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&gt;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：我通常拿來寫提示文字用</a:t>
            </a:r>
            <a:endParaRPr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[ ]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[x]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：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Checkbox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[ ]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是未選取、</a:t>
            </a:r>
            <a:r>
              <a:rPr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[x]</a:t>
            </a:r>
            <a:r>
              <a:rPr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是選取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C5A2B24-4804-4195-AFEF-5252776BD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補充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-Markdown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基本語法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2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397777-164B-3279-1F15-16DF5F2E23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5D9E74C-C522-A44D-BB93-4EB50AAB6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6366" y="2329780"/>
            <a:ext cx="5079689" cy="3371965"/>
          </a:xfr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1077EA8-B9D6-786B-5E03-715C6846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GUI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軟體介紹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-JetBrains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2840405-BAE6-AA2D-EDD4-E1312D588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108" y="2329780"/>
            <a:ext cx="5994605" cy="337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74998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78D57-64BE-9D72-47F4-BC4B4DE28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A7A79-5D97-70B2-C8C6-74E7EB476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補充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-GitHub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PAT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申請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2613CBD-CA25-C221-CF0A-11AD158BD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688511"/>
            <a:ext cx="7772400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401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C31BF-56C3-BB6D-5681-57B9658AE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5516EC-944B-7920-F3D0-3A648B958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補充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-GitHub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PAT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申請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8CAC1A2-E009-8732-96F9-1F65A747B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50670"/>
            <a:ext cx="7772400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4471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5D8BA1-C105-F180-8FA9-E34A0D61F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29CCF6-636D-08D6-9130-760A43BD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補充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-GitHub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PAT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申請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C2CD1D8-263E-8E03-C8B3-270A623248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50670"/>
            <a:ext cx="7772400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7138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215824-B453-4103-B003-1C2254A3D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B0F416-6BAB-FCED-6372-D9BE18844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補充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-GitHub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PAT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申請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4AFF49-9EE8-2622-92FA-7553BB3B3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550670"/>
            <a:ext cx="7772400" cy="375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5448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7A1771-87AC-B0F9-BAF8-CC63278D5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4BAFAD-2318-7F8D-B96E-64EA39B9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補充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-GitHub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PAT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申請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069DE28-516A-AE73-B261-BBCF0602B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51859"/>
            <a:ext cx="7772400" cy="37566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519B5616-C0CB-9AF6-0084-9C7486F295F9}"/>
              </a:ext>
            </a:extLst>
          </p:cNvPr>
          <p:cNvSpPr txBox="1"/>
          <p:nvPr/>
        </p:nvSpPr>
        <p:spPr>
          <a:xfrm>
            <a:off x="838200" y="169068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一定要複製起來存到別的地方</a:t>
            </a:r>
          </a:p>
        </p:txBody>
      </p:sp>
    </p:spTree>
    <p:extLst>
      <p:ext uri="{BB962C8B-B14F-4D97-AF65-F5344CB8AC3E}">
        <p14:creationId xmlns:p14="http://schemas.microsoft.com/office/powerpoint/2010/main" val="2662077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861E57-67B0-5008-ED01-09F382B96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90BF20-A581-79B8-3D69-542949FA6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補充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-GitHub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PAT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申請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C6890E2-257F-BE22-F776-690D322C0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700" y="2265680"/>
            <a:ext cx="4546600" cy="39116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A226C2D3-C39A-DABA-28E3-E58980A30983}"/>
              </a:ext>
            </a:extLst>
          </p:cNvPr>
          <p:cNvSpPr txBox="1"/>
          <p:nvPr/>
        </p:nvSpPr>
        <p:spPr>
          <a:xfrm>
            <a:off x="838200" y="1793518"/>
            <a:ext cx="539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Username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輸入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GitHub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帳號，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Password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貼上剛剛的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PAT</a:t>
            </a:r>
            <a:endParaRPr kumimoji="1" lang="zh-TW" altLang="en-US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470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B9C01-1674-7EDA-BE0A-D89449D7A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4749595-5A5A-6F59-104F-F47D94323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  <a:hlinkClick r:id="rId2"/>
              </a:rPr>
              <a:t>https://www.sourcetreeapp.com/</a:t>
            </a:r>
            <a:endParaRPr kumimoji="1" lang="en-US" altLang="zh-TW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AF9F099-4285-9657-B290-7633F3000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GUI</a:t>
            </a:r>
            <a:r>
              <a:rPr kumimoji="1" lang="zh-TW" altLang="en-US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軟體介紹</a:t>
            </a:r>
            <a:r>
              <a:rPr kumimoji="1" lang="en-US" altLang="zh-TW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-Source Tree</a:t>
            </a:r>
          </a:p>
        </p:txBody>
      </p:sp>
      <p:pic>
        <p:nvPicPr>
          <p:cNvPr id="5" name="圖形 4">
            <a:extLst>
              <a:ext uri="{FF2B5EF4-FFF2-40B4-BE49-F238E27FC236}">
                <a16:creationId xmlns:a16="http://schemas.microsoft.com/office/drawing/2014/main" id="{F3F8E7A7-332B-DF65-2A67-4F30D124C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0200" y="3315494"/>
            <a:ext cx="4673600" cy="685800"/>
          </a:xfrm>
          <a:prstGeom prst="rect">
            <a:avLst/>
          </a:prstGeom>
        </p:spPr>
      </p:pic>
      <p:pic>
        <p:nvPicPr>
          <p:cNvPr id="4098" name="Picture 2" descr="Sourcetree branches">
            <a:extLst>
              <a:ext uri="{FF2B5EF4-FFF2-40B4-BE49-F238E27FC236}">
                <a16:creationId xmlns:a16="http://schemas.microsoft.com/office/drawing/2014/main" id="{FDE883F0-195F-7060-4182-47FDC69A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33469"/>
            <a:ext cx="5584536" cy="351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184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1686</Words>
  <Application>Microsoft Macintosh PowerPoint</Application>
  <PresentationFormat>寬螢幕</PresentationFormat>
  <Paragraphs>336</Paragraphs>
  <Slides>85</Slides>
  <Notes>55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85</vt:i4>
      </vt:variant>
    </vt:vector>
  </HeadingPairs>
  <TitlesOfParts>
    <vt:vector size="91" baseType="lpstr">
      <vt:lpstr>Microsoft JhengHei</vt:lpstr>
      <vt:lpstr>Aptos</vt:lpstr>
      <vt:lpstr>Aptos Display</vt:lpstr>
      <vt:lpstr>Arial</vt:lpstr>
      <vt:lpstr>Times New Roman</vt:lpstr>
      <vt:lpstr>Office 佈景主題</vt:lpstr>
      <vt:lpstr>Git專題課程</vt:lpstr>
      <vt:lpstr>大綱</vt:lpstr>
      <vt:lpstr>Git基本介紹</vt:lpstr>
      <vt:lpstr>GUI軟體介紹</vt:lpstr>
      <vt:lpstr>GUI軟體介紹-Git Kraken</vt:lpstr>
      <vt:lpstr>GUI軟體介紹-VS Code</vt:lpstr>
      <vt:lpstr>GUI軟體介紹-Visual Studio</vt:lpstr>
      <vt:lpstr>GUI軟體介紹-JetBrains</vt:lpstr>
      <vt:lpstr>GUI軟體介紹-Source Tree</vt:lpstr>
      <vt:lpstr>申請GitHub帳號</vt:lpstr>
      <vt:lpstr>Git基本設定-Git安裝</vt:lpstr>
      <vt:lpstr>Git基本設定-確認安裝Git</vt:lpstr>
      <vt:lpstr>Git基本設定-Source Tree安裝</vt:lpstr>
      <vt:lpstr>建立專案</vt:lpstr>
      <vt:lpstr>第一節課的實作項目</vt:lpstr>
      <vt:lpstr>加上Git</vt:lpstr>
      <vt:lpstr>加上Git</vt:lpstr>
      <vt:lpstr>加上Git</vt:lpstr>
      <vt:lpstr>加上Git</vt:lpstr>
      <vt:lpstr>加上Git</vt:lpstr>
      <vt:lpstr>加上Git-README.md</vt:lpstr>
      <vt:lpstr>加上Git-.gitignore</vt:lpstr>
      <vt:lpstr>加上Git</vt:lpstr>
      <vt:lpstr>加上Git</vt:lpstr>
      <vt:lpstr>Commit</vt:lpstr>
      <vt:lpstr>Commit</vt:lpstr>
      <vt:lpstr>Commit-Mac確認視窗</vt:lpstr>
      <vt:lpstr>History-Mac</vt:lpstr>
      <vt:lpstr>History</vt:lpstr>
      <vt:lpstr>GitHub-建立Repository</vt:lpstr>
      <vt:lpstr>GitHub-建立Repository</vt:lpstr>
      <vt:lpstr>GitHub-建立Repository</vt:lpstr>
      <vt:lpstr>Remote設定</vt:lpstr>
      <vt:lpstr>Remote設定</vt:lpstr>
      <vt:lpstr>Push</vt:lpstr>
      <vt:lpstr>Push</vt:lpstr>
      <vt:lpstr>Push</vt:lpstr>
      <vt:lpstr>Push</vt:lpstr>
      <vt:lpstr>Push</vt:lpstr>
      <vt:lpstr>第二節課的實作項目</vt:lpstr>
      <vt:lpstr>實作情境-點餐系統</vt:lpstr>
      <vt:lpstr>實作情境-點餐系統</vt:lpstr>
      <vt:lpstr>實作情境-點餐系統</vt:lpstr>
      <vt:lpstr>實作情境-點餐系統</vt:lpstr>
      <vt:lpstr>實作情境-點餐系統</vt:lpstr>
      <vt:lpstr>實作情境-點餐系統(Commit)</vt:lpstr>
      <vt:lpstr>實作情境-點餐系統(Push)</vt:lpstr>
      <vt:lpstr>實作情境-點餐系統(Push)</vt:lpstr>
      <vt:lpstr>實作情境-點餐系統(Merge)</vt:lpstr>
      <vt:lpstr>實作情境-點餐系統(Merge)</vt:lpstr>
      <vt:lpstr>實作情境-點餐系統(Delete Branch)</vt:lpstr>
      <vt:lpstr>實作情境-點餐系統(Delete Branch)</vt:lpstr>
      <vt:lpstr>實作情境-點餐系統</vt:lpstr>
      <vt:lpstr>第三節課的實作項目</vt:lpstr>
      <vt:lpstr>實作情境-點餐系統</vt:lpstr>
      <vt:lpstr>實作情境-點餐系統(臨時插件)</vt:lpstr>
      <vt:lpstr>實作情境-點餐系統(Merge Conflicts)</vt:lpstr>
      <vt:lpstr>實作情境-點餐系統(Merge Conflicts)</vt:lpstr>
      <vt:lpstr>實作情境-點餐系統(Resolve Merge Conflicts)</vt:lpstr>
      <vt:lpstr>實作情境-點餐系統(Resolve Merge Conflicts)</vt:lpstr>
      <vt:lpstr>實作情境-點餐系統(Resolve Merge Conflicts)</vt:lpstr>
      <vt:lpstr>Git Fetch</vt:lpstr>
      <vt:lpstr>Git Fetch</vt:lpstr>
      <vt:lpstr>Git Fetch</vt:lpstr>
      <vt:lpstr>Git Fetch</vt:lpstr>
      <vt:lpstr>Git Pull</vt:lpstr>
      <vt:lpstr>Git Clone</vt:lpstr>
      <vt:lpstr>Git Clone</vt:lpstr>
      <vt:lpstr>Git Clone</vt:lpstr>
      <vt:lpstr>Git Clone</vt:lpstr>
      <vt:lpstr>Organization</vt:lpstr>
      <vt:lpstr>Organization</vt:lpstr>
      <vt:lpstr>Organization</vt:lpstr>
      <vt:lpstr>Organization</vt:lpstr>
      <vt:lpstr>Organization</vt:lpstr>
      <vt:lpstr>Organization</vt:lpstr>
      <vt:lpstr>參考資料</vt:lpstr>
      <vt:lpstr>第四節課的實作項目</vt:lpstr>
      <vt:lpstr>補充-Markdown基本語法</vt:lpstr>
      <vt:lpstr>補充-GitHub的PAT申請</vt:lpstr>
      <vt:lpstr>補充-GitHub的PAT申請</vt:lpstr>
      <vt:lpstr>補充-GitHub的PAT申請</vt:lpstr>
      <vt:lpstr>補充-GitHub的PAT申請</vt:lpstr>
      <vt:lpstr>補充-GitHub的PAT申請</vt:lpstr>
      <vt:lpstr>補充-GitHub的PAT申請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Louis Lee(李恩瑋)</dc:creator>
  <cp:lastModifiedBy>Louis Lee(李恩瑋)</cp:lastModifiedBy>
  <cp:revision>216</cp:revision>
  <dcterms:created xsi:type="dcterms:W3CDTF">2026-01-10T10:37:43Z</dcterms:created>
  <dcterms:modified xsi:type="dcterms:W3CDTF">2026-01-12T01:28:43Z</dcterms:modified>
</cp:coreProperties>
</file>